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4"/>
  </p:sldMasterIdLst>
  <p:notesMasterIdLst>
    <p:notesMasterId r:id="rId21"/>
  </p:notesMasterIdLst>
  <p:handoutMasterIdLst>
    <p:handoutMasterId r:id="rId22"/>
  </p:handoutMasterIdLst>
  <p:sldIdLst>
    <p:sldId id="272" r:id="rId5"/>
    <p:sldId id="257" r:id="rId6"/>
    <p:sldId id="262" r:id="rId7"/>
    <p:sldId id="275" r:id="rId8"/>
    <p:sldId id="276" r:id="rId9"/>
    <p:sldId id="259" r:id="rId10"/>
    <p:sldId id="258" r:id="rId11"/>
    <p:sldId id="278" r:id="rId12"/>
    <p:sldId id="279" r:id="rId13"/>
    <p:sldId id="277" r:id="rId14"/>
    <p:sldId id="280" r:id="rId15"/>
    <p:sldId id="281" r:id="rId16"/>
    <p:sldId id="282" r:id="rId17"/>
    <p:sldId id="283" r:id="rId18"/>
    <p:sldId id="263" r:id="rId19"/>
    <p:sldId id="264" r:id="rId20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2" autoAdjust="0"/>
    <p:restoredTop sz="9320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29936EA-76EA-4221-8F79-E7A85217C7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6BB2721-330D-446A-8732-9A69CC39DB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8CAADD3-CBAE-4687-9A6D-6FD642FC38EB}" type="datetime1">
              <a:rPr lang="nl-NL" smtClean="0"/>
              <a:t>9-1-2024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67CC218-3D7F-4C82-93BF-E6D7A30D04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A108813-25C8-4783-86F8-C303C23D23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F476CCE-055B-4338-9905-78081F969A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05845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348C1-1113-4512-B895-31381A80DC1B}" type="datetime1">
              <a:rPr lang="nl-NL" smtClean="0"/>
              <a:pPr/>
              <a:t>9-1-2024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42455A-0D23-4EAB-9AF9-2CC2B3066B0A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9043684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842455A-0D23-4EAB-9AF9-2CC2B3066B0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7331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9163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351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524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8431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8054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73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4365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3936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554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0528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7555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8001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6145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0746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842455A-0D23-4EAB-9AF9-2CC2B3066B0A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7590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8CE0AB24-7427-4E0C-9E7C-B642B3170A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4008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E30A2A8-DADD-44CC-B8A3-9BFFD5E7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18981"/>
            <a:ext cx="7537703" cy="2462667"/>
          </a:xfrm>
          <a:solidFill>
            <a:schemeClr val="bg1">
              <a:alpha val="93000"/>
            </a:schemeClr>
          </a:solidFill>
        </p:spPr>
        <p:txBody>
          <a:bodyPr lIns="822960" tIns="731520" rtlCol="0" anchor="t" anchorCtr="0">
            <a:normAutofit/>
          </a:bodyPr>
          <a:lstStyle/>
          <a:p>
            <a:pPr rtl="0"/>
            <a:r>
              <a:rPr lang="nl-NL" sz="5400" noProof="0">
                <a:solidFill>
                  <a:schemeClr val="tx1"/>
                </a:solidFill>
              </a:rPr>
              <a:t>Klik om stijl te bewerken</a:t>
            </a:r>
          </a:p>
        </p:txBody>
      </p:sp>
      <p:sp>
        <p:nvSpPr>
          <p:cNvPr id="9" name="Subtitel 2">
            <a:extLst>
              <a:ext uri="{FF2B5EF4-FFF2-40B4-BE49-F238E27FC236}">
                <a16:creationId xmlns:a16="http://schemas.microsoft.com/office/drawing/2014/main" id="{79DF17D8-A326-44D6-A77D-42DA99E92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841" y="4735799"/>
            <a:ext cx="6470693" cy="605256"/>
          </a:xfrm>
        </p:spPr>
        <p:txBody>
          <a:bodyPr rtlCol="0"/>
          <a:lstStyle/>
          <a:p>
            <a:pPr rtl="0"/>
            <a:r>
              <a:rPr lang="nl-NL" noProof="0">
                <a:solidFill>
                  <a:schemeClr val="tx1"/>
                </a:solidFill>
              </a:rPr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8567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EC34A642-8E00-4F15-9BE5-FED7F68AA98B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F018FF3-9740-4BA5-8515-EBFCC6232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48600" y="643467"/>
            <a:ext cx="3635926" cy="51138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89BEFBB5-382E-4634-9782-68859DEE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173792" y="2660530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CE069499-3ED9-4F5B-ADC9-5EBFC522E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1400" y="1118014"/>
            <a:ext cx="3379080" cy="145075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Klik om titel toe te voegen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04052F90-8192-445D-854C-F144C7CFAC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" y="640080"/>
            <a:ext cx="3273552" cy="239572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51433AC9-3FFE-4C0D-A905-A0CB48FB81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960" y="640080"/>
            <a:ext cx="3273552" cy="239572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5054A368-7C94-4623-8670-651AAB51F2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080" y="3364992"/>
            <a:ext cx="3273552" cy="239572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04D3A3D1-400C-4822-B959-96FF1469FD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1960" y="3364992"/>
            <a:ext cx="3273552" cy="239572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8B04F02-660E-4770-B563-1D977AFF4C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86408" y="2789067"/>
            <a:ext cx="3176587" cy="2706687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27377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lei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nl-NL" noProof="0"/>
              <a:t>Klik om stijl te bewerken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108201"/>
            <a:ext cx="3557016" cy="3760891"/>
          </a:xfrm>
        </p:spPr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8A40EF35-BB21-4D3F-A9D6-2A92BFD0DD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74336" y="2112264"/>
            <a:ext cx="3035808" cy="18379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4" name="Tijdelijke aanduiding voor afbeelding 12">
            <a:extLst>
              <a:ext uri="{FF2B5EF4-FFF2-40B4-BE49-F238E27FC236}">
                <a16:creationId xmlns:a16="http://schemas.microsoft.com/office/drawing/2014/main" id="{F7CE5DD4-B27E-482B-8208-FA5A7BBC9A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74336" y="4032504"/>
            <a:ext cx="3035808" cy="18379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5" name="Tijdelijke aanduiding voor afbeelding 12">
            <a:extLst>
              <a:ext uri="{FF2B5EF4-FFF2-40B4-BE49-F238E27FC236}">
                <a16:creationId xmlns:a16="http://schemas.microsoft.com/office/drawing/2014/main" id="{1F796570-D07C-4638-8B80-227A6EF1A0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728" y="2112264"/>
            <a:ext cx="3035808" cy="375818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2552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-ei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 descr="Tag=AccentColor&#10;Flavor=Dark&#10;Target=Fill">
            <a:extLst>
              <a:ext uri="{FF2B5EF4-FFF2-40B4-BE49-F238E27FC236}">
                <a16:creationId xmlns:a16="http://schemas.microsoft.com/office/drawing/2014/main" id="{17DBCCDB-B58C-45B3-9E63-49F7B0819260}"/>
              </a:ext>
            </a:extLst>
          </p:cNvPr>
          <p:cNvSpPr/>
          <p:nvPr userDrawn="1"/>
        </p:nvSpPr>
        <p:spPr bwMode="white">
          <a:xfrm>
            <a:off x="0" y="4953000"/>
            <a:ext cx="12192000" cy="1905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7B1649E-A273-4C2E-A9F2-D29871865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197" y="5120640"/>
            <a:ext cx="10058400" cy="82296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 sz="3600" noProof="0">
                <a:solidFill>
                  <a:schemeClr val="bg1"/>
                </a:solidFill>
              </a:rPr>
              <a:t>Klik om stijl te bewerken</a:t>
            </a:r>
          </a:p>
        </p:txBody>
      </p:sp>
      <p:sp>
        <p:nvSpPr>
          <p:cNvPr id="8" name="Subtitel 2">
            <a:extLst>
              <a:ext uri="{FF2B5EF4-FFF2-40B4-BE49-F238E27FC236}">
                <a16:creationId xmlns:a16="http://schemas.microsoft.com/office/drawing/2014/main" id="{A72A6B42-C371-4562-8E40-9EE1906C8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212" y="5943600"/>
            <a:ext cx="10058400" cy="543513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nl-NL" sz="1500" noProof="0">
                <a:solidFill>
                  <a:schemeClr val="bg1"/>
                </a:solidFill>
              </a:rPr>
              <a:t>Klikken om de ondertitelstijl van het model te bewerken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68504FFB-1664-4F66-BC31-100C8DD98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00" y="640080"/>
            <a:ext cx="3544888" cy="393192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4" name="Tijdelijke aanduiding voor afbeelding 12">
            <a:extLst>
              <a:ext uri="{FF2B5EF4-FFF2-40B4-BE49-F238E27FC236}">
                <a16:creationId xmlns:a16="http://schemas.microsoft.com/office/drawing/2014/main" id="{1B45578D-1855-4EC0-9E45-E1630D11AC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3400" y="640080"/>
            <a:ext cx="3544888" cy="393192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5" name="Tijdelijke aanduiding voor afbeelding 12">
            <a:extLst>
              <a:ext uri="{FF2B5EF4-FFF2-40B4-BE49-F238E27FC236}">
                <a16:creationId xmlns:a16="http://schemas.microsoft.com/office/drawing/2014/main" id="{C93482C2-6151-4050-9F16-9952B0A017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8432" y="640080"/>
            <a:ext cx="3544888" cy="393192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6839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188720" y="2313432"/>
            <a:ext cx="9966960" cy="3670837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65178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F02F1891-1ACC-4692-80A2-4F69EAAAE404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29B458E-5354-42D4-AE10-8B2F796C3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 rtlCol="0">
            <a:normAutofit/>
          </a:bodyPr>
          <a:lstStyle/>
          <a:p>
            <a:pPr rtl="0"/>
            <a:r>
              <a:rPr lang="nl-NL" noProof="0"/>
              <a:t>Klik om stijl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0B121E21-6D9B-46D0-957E-760B095BA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rtlCol="0"/>
          <a:lstStyle/>
          <a:p>
            <a:pPr rtl="0"/>
            <a:r>
              <a:rPr lang="nl-NL" noProof="0"/>
              <a:t>Klikken om de ondertitelstijl van het model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DB51B24F-7663-45C0-BE23-CD0AEFF51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5ABBAD1-553F-4CC1-AB36-7C1BE5089D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938" y="640080"/>
            <a:ext cx="5449824" cy="27432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3" name="Tijdelijke aanduiding voor afbeelding 11">
            <a:extLst>
              <a:ext uri="{FF2B5EF4-FFF2-40B4-BE49-F238E27FC236}">
                <a16:creationId xmlns:a16="http://schemas.microsoft.com/office/drawing/2014/main" id="{5C06EA1F-5BD5-4FE5-A059-6787DADCB5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80" y="3474720"/>
            <a:ext cx="5449824" cy="27432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29468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jdlij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188720" y="2463495"/>
            <a:ext cx="9966960" cy="3368653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72759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1191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18872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188720" y="2958274"/>
            <a:ext cx="4639736" cy="2910821"/>
          </a:xfrm>
        </p:spPr>
        <p:txBody>
          <a:bodyPr rtlCol="0"/>
          <a:lstStyle>
            <a:lvl1pPr marL="342900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>
            <a:lvl1pPr marL="342900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18288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5822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,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188720" y="2057400"/>
            <a:ext cx="3200400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188720" y="2958274"/>
            <a:ext cx="3200400" cy="2910821"/>
          </a:xfrm>
        </p:spPr>
        <p:txBody>
          <a:bodyPr rtlCol="0"/>
          <a:lstStyle>
            <a:lvl1pPr marL="227013" indent="-22701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572000" y="2051331"/>
            <a:ext cx="3200400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572000" y="2952204"/>
            <a:ext cx="3200400" cy="2910821"/>
          </a:xfrm>
        </p:spPr>
        <p:txBody>
          <a:bodyPr rtlCol="0"/>
          <a:lstStyle>
            <a:lvl1pPr marL="227013" indent="-22701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3" name="Tijdelijke aanduiding voor tekst 4">
            <a:extLst>
              <a:ext uri="{FF2B5EF4-FFF2-40B4-BE49-F238E27FC236}">
                <a16:creationId xmlns:a16="http://schemas.microsoft.com/office/drawing/2014/main" id="{9721C62B-6826-4C4A-B41E-814C63BA51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55280" y="2057400"/>
            <a:ext cx="3200400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14" name="Tijdelijke aanduiding voor inhoud 5">
            <a:extLst>
              <a:ext uri="{FF2B5EF4-FFF2-40B4-BE49-F238E27FC236}">
                <a16:creationId xmlns:a16="http://schemas.microsoft.com/office/drawing/2014/main" id="{9F5CD2DF-69E0-48BA-AFAC-83EFCE2ACC8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55280" y="2958273"/>
            <a:ext cx="3200400" cy="2910821"/>
          </a:xfrm>
        </p:spPr>
        <p:txBody>
          <a:bodyPr rtlCol="0"/>
          <a:lstStyle>
            <a:lvl1pPr marL="227013" indent="-22701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48691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66979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85267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035558" indent="-2857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23351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verz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9E592754-9FDD-4637-8931-8898DCEA2DAF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3DE7C46-EBCB-4558-B868-C6E743BAE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EDD7626-E6F6-463F-8041-E2EC3283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48" y="1419273"/>
            <a:ext cx="3153580" cy="1358188"/>
          </a:xfrm>
        </p:spPr>
        <p:txBody>
          <a:bodyPr rtlCol="0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sz="3600" noProof="0">
                <a:solidFill>
                  <a:schemeClr val="tx1"/>
                </a:solidFill>
              </a:rPr>
              <a:t>Klik om stijl te bewerken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D4A9276-3942-47EA-B16C-FEF66FB6F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2128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611DABEC-17D7-4DA3-9DEA-F5D74509D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48" y="2978254"/>
            <a:ext cx="3153580" cy="2444238"/>
          </a:xfrm>
        </p:spPr>
        <p:txBody>
          <a:bodyPr lIns="9144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buNone/>
            </a:pPr>
            <a:r>
              <a:rPr lang="nl-NL" sz="1600" noProof="0">
                <a:solidFill>
                  <a:schemeClr val="tx1"/>
                </a:solidFill>
              </a:rPr>
              <a:t>Klikken om de tekststijl van het model te bewerken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0A5B6691-D26A-472B-BB73-55A4E0649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2584" y="1234440"/>
            <a:ext cx="3264408" cy="43525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4" name="Tijdelijke aanduiding voor afbeelding 12">
            <a:extLst>
              <a:ext uri="{FF2B5EF4-FFF2-40B4-BE49-F238E27FC236}">
                <a16:creationId xmlns:a16="http://schemas.microsoft.com/office/drawing/2014/main" id="{BF1FB629-3697-40BE-A9E2-962CC86418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75320" y="1234440"/>
            <a:ext cx="3264408" cy="43525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927269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da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B4E322D5-1CC3-400A-A187-55543F0E8B93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el 13">
            <a:extLst>
              <a:ext uri="{FF2B5EF4-FFF2-40B4-BE49-F238E27FC236}">
                <a16:creationId xmlns:a16="http://schemas.microsoft.com/office/drawing/2014/main" id="{EAD2187F-4097-47C0-8330-56262D328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>
            <a:normAutofit/>
          </a:bodyPr>
          <a:lstStyle/>
          <a:p>
            <a:pPr rtl="0"/>
            <a:r>
              <a:rPr lang="nl-NL" noProof="0"/>
              <a:t>Klik om stijl te bewerken</a:t>
            </a:r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10523EF1-B104-45FE-925A-5C7906FA1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FA958037-C140-4697-8EAF-21C950A0EC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936" y="640080"/>
            <a:ext cx="6912864" cy="531266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9" name="Tijdelijke aanduiding voor inhoud 14">
            <a:extLst>
              <a:ext uri="{FF2B5EF4-FFF2-40B4-BE49-F238E27FC236}">
                <a16:creationId xmlns:a16="http://schemas.microsoft.com/office/drawing/2014/main" id="{44613BB0-E0E0-4B1C-9926-EBE53B542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631521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68810136-7130-4D10-A77D-0A7BA878209B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826311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,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188720" y="2120900"/>
            <a:ext cx="4639736" cy="3748193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82675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EBD637E5-EBAC-4C88-BDAB-D589FAE7B950}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75667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247128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l-NL" noProof="0"/>
              <a:t>Klik om de tekststijlen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083663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88720" y="2108201"/>
            <a:ext cx="996696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r>
              <a:rPr lang="nl-BE" noProof="0"/>
              <a:t>2024</a:t>
            </a:r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nl-NL" noProof="0" smtClean="0"/>
              <a:t>‹nr.›</a:t>
            </a:fld>
            <a:endParaRPr lang="nl-NL" noProof="0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57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6" r:id="rId3"/>
    <p:sldLayoutId id="2147483735" r:id="rId4"/>
    <p:sldLayoutId id="2147483722" r:id="rId5"/>
    <p:sldLayoutId id="2147483734" r:id="rId6"/>
    <p:sldLayoutId id="2147483745" r:id="rId7"/>
    <p:sldLayoutId id="2147483726" r:id="rId8"/>
    <p:sldLayoutId id="2147483725" r:id="rId9"/>
    <p:sldLayoutId id="2147483743" r:id="rId10"/>
    <p:sldLayoutId id="2147483737" r:id="rId11"/>
    <p:sldLayoutId id="2147483738" r:id="rId12"/>
    <p:sldLayoutId id="2147483723" r:id="rId13"/>
    <p:sldLayoutId id="2147483724" r:id="rId14"/>
    <p:sldLayoutId id="2147483727" r:id="rId15"/>
    <p:sldLayoutId id="2147483728" r:id="rId16"/>
    <p:sldLayoutId id="214748372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K12_H6_E0_N01%20-%20Document%20List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K12_H6_E0_N02%20-%20Time%20Schedule%20carpenter%20trade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001%20Plans/K01_H1_EX_N01%20-%20Building%20site%20plan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001%20Plans/K01_H1_E1_N01%20-%20Basement%20plan.pdf" TargetMode="External"/><Relationship Id="rId7" Type="http://schemas.openxmlformats.org/officeDocument/2006/relationships/hyperlink" Target="001%20Plans/K01_H1_E2_N01%20-%20First%20floor%20plan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hyperlink" Target="001%20Plans/K01_H1_E1_N02%20-%20Ground%20floor%20plan.pdf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1_N01%20-%20Exterior%20glass%20window%20on%20ground%20floor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2_N01%20-%20Exterior%20fire%20escape%20door%20on%20first%20floor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X_N01%20-%20Exterior%20wall%20and%20column%20insulation-Shaft%20and%20bathroom%20connection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001%20Plans/K01_H1_E3_N04%20-%20Longitudal%20and%20transversal%20battens%20plan.pdf" TargetMode="External"/><Relationship Id="rId7" Type="http://schemas.openxmlformats.org/officeDocument/2006/relationships/hyperlink" Target="001%20Plans/K01_H1_E3_N01%20-%20Existing%20roof%20plan-demolition%20plan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001%20Plans/K01_H1_E3_N03%20-%20Underlay%20plan.pdf" TargetMode="External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hyperlink" Target="001%20Plans/K01_H1_E3_N02%20-%20Existing%20truss%20plan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3_N01%20-%20%20Roof%20ridge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3_N02%20-%20Roof%20eave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3_N03%20-%20Roof%20gable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003%20Details/K01_H5_E3_N04%20-%20Roof%20skylight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004%20Documents%20regarding%20law/K14_H0_EX_N04%20-%20Bidding%20list.pdf" TargetMode="External"/><Relationship Id="rId13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hyperlink" Target="004%20Documents%20regarding%20law/K14_H0_EX_N03%20-%20Invitation%20Tender%20Project.pdf" TargetMode="External"/><Relationship Id="rId12" Type="http://schemas.openxmlformats.org/officeDocument/2006/relationships/hyperlink" Target="004%20Documents%20regarding%20law/K14_H0_EX_N08%20-%20Case%20specification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004%20Documents%20regarding%20law/K14_H0_EX_N02%20-%20Building%20Permit%20Application.pdf" TargetMode="External"/><Relationship Id="rId11" Type="http://schemas.openxmlformats.org/officeDocument/2006/relationships/hyperlink" Target="004%20Documents%20regarding%20law/K14_H0_EX_N07%20-%20Health%20and%20Safety%20(PSH).pdf" TargetMode="External"/><Relationship Id="rId5" Type="http://schemas.openxmlformats.org/officeDocument/2006/relationships/hyperlink" Target="004%20Documents%20regarding%20law/K14_H0_EX_N01%20-%20Consultant%20Agreement.pdf" TargetMode="External"/><Relationship Id="rId10" Type="http://schemas.openxmlformats.org/officeDocument/2006/relationships/hyperlink" Target="004%20Documents%20regarding%20law/K14_H0_EX_N06%20-%20Work%20specification%20carpenter.pdf" TargetMode="External"/><Relationship Id="rId4" Type="http://schemas.openxmlformats.org/officeDocument/2006/relationships/image" Target="../media/image23.png"/><Relationship Id="rId9" Type="http://schemas.openxmlformats.org/officeDocument/2006/relationships/hyperlink" Target="004%20Documents%20regarding%20law/K14_H0_EX_N05%20-%20Legal%20Timeline%2005.01.2024.pdf" TargetMode="External"/><Relationship Id="rId1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andreasvuylsteke.be/" TargetMode="External"/><Relationship Id="rId5" Type="http://schemas.openxmlformats.org/officeDocument/2006/relationships/hyperlink" Target="mailto:341960@via.dk" TargetMode="External"/><Relationship Id="rId4" Type="http://schemas.openxmlformats.org/officeDocument/2006/relationships/hyperlink" Target="mailto:Andreas.vuylstek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15FF348E-C446-4450-8262-D18488C886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alphaModFix amt="20000"/>
          </a:blip>
          <a:srcRect t="19454" b="13382"/>
          <a:stretch/>
        </p:blipFill>
        <p:spPr>
          <a:xfrm>
            <a:off x="3048" y="-1"/>
            <a:ext cx="12188952" cy="6858001"/>
          </a:xfr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D7559F58-E7E3-4312-BFB5-D3B5719E8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18981"/>
            <a:ext cx="7537703" cy="2462667"/>
          </a:xfrm>
        </p:spPr>
        <p:txBody>
          <a:bodyPr rtlCol="0"/>
          <a:lstStyle/>
          <a:p>
            <a:pPr rtl="0"/>
            <a:r>
              <a:rPr lang="nl-NL" dirty="0"/>
              <a:t>EPE – Carpenter </a:t>
            </a:r>
            <a:r>
              <a:rPr lang="nl-NL" dirty="0" err="1"/>
              <a:t>trade</a:t>
            </a:r>
            <a:endParaRPr lang="nl-NL" dirty="0"/>
          </a:p>
        </p:txBody>
      </p:sp>
      <p:sp>
        <p:nvSpPr>
          <p:cNvPr id="5" name="Subtitel 4">
            <a:extLst>
              <a:ext uri="{FF2B5EF4-FFF2-40B4-BE49-F238E27FC236}">
                <a16:creationId xmlns:a16="http://schemas.microsoft.com/office/drawing/2014/main" id="{EF502785-6557-4038-9743-2ABFF39CB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841" y="4637314"/>
            <a:ext cx="6470693" cy="703741"/>
          </a:xfrm>
        </p:spPr>
        <p:txBody>
          <a:bodyPr rtlCol="0">
            <a:normAutofit/>
          </a:bodyPr>
          <a:lstStyle/>
          <a:p>
            <a:pPr rtl="0">
              <a:spcBef>
                <a:spcPts val="0"/>
              </a:spcBef>
            </a:pPr>
            <a:r>
              <a:rPr lang="nl-NL" dirty="0"/>
              <a:t>Andreas Vuylsteke</a:t>
            </a:r>
          </a:p>
          <a:p>
            <a:pPr rtl="0">
              <a:spcBef>
                <a:spcPts val="0"/>
              </a:spcBef>
            </a:pPr>
            <a:r>
              <a:rPr lang="nl-NL" sz="1000" dirty="0"/>
              <a:t>Group 4 - 5th semester ATCM - VIA University College </a:t>
            </a:r>
          </a:p>
        </p:txBody>
      </p:sp>
    </p:spTree>
    <p:extLst>
      <p:ext uri="{BB962C8B-B14F-4D97-AF65-F5344CB8AC3E}">
        <p14:creationId xmlns:p14="http://schemas.microsoft.com/office/powerpoint/2010/main" val="331669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E699D-9FC2-483D-9B52-64E766D1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400" y="1118014"/>
            <a:ext cx="3379080" cy="1450757"/>
          </a:xfrm>
        </p:spPr>
        <p:txBody>
          <a:bodyPr rtlCol="0"/>
          <a:lstStyle/>
          <a:p>
            <a:pPr rtl="0"/>
            <a:r>
              <a:rPr lang="nl-NL" dirty="0"/>
              <a:t>Content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3CA132-7D5D-4211-B55D-004BEBAF22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86408" y="2789067"/>
            <a:ext cx="3176587" cy="2706687"/>
          </a:xfrm>
        </p:spPr>
        <p:txBody>
          <a:bodyPr rtlCol="0"/>
          <a:lstStyle/>
          <a:p>
            <a:pPr rtl="0"/>
            <a:r>
              <a:rPr lang="nl-NL" dirty="0"/>
              <a:t>Document list</a:t>
            </a:r>
          </a:p>
          <a:p>
            <a:pPr rtl="0"/>
            <a:r>
              <a:rPr lang="nl-NL" dirty="0"/>
              <a:t>Time </a:t>
            </a:r>
            <a:r>
              <a:rPr lang="nl-NL" dirty="0" err="1"/>
              <a:t>schedule</a:t>
            </a:r>
            <a:r>
              <a:rPr lang="nl-NL" dirty="0"/>
              <a:t> </a:t>
            </a:r>
          </a:p>
          <a:p>
            <a:pPr rtl="0"/>
            <a:r>
              <a:rPr lang="nl-NL" dirty="0" err="1"/>
              <a:t>Plans</a:t>
            </a:r>
            <a:endParaRPr lang="nl-NL" dirty="0"/>
          </a:p>
          <a:p>
            <a:pPr rtl="0"/>
            <a:r>
              <a:rPr lang="nl-NL" dirty="0"/>
              <a:t>Details</a:t>
            </a:r>
          </a:p>
          <a:p>
            <a:pPr rtl="0"/>
            <a:r>
              <a:rPr lang="nl-NL" dirty="0" err="1"/>
              <a:t>Documents</a:t>
            </a:r>
            <a:r>
              <a:rPr lang="nl-NL" dirty="0"/>
              <a:t> </a:t>
            </a:r>
            <a:r>
              <a:rPr lang="nl-NL" dirty="0" err="1"/>
              <a:t>regarding</a:t>
            </a:r>
            <a:r>
              <a:rPr lang="nl-NL" dirty="0"/>
              <a:t> </a:t>
            </a:r>
            <a:r>
              <a:rPr lang="nl-NL" dirty="0" err="1"/>
              <a:t>law</a:t>
            </a:r>
            <a:endParaRPr lang="nl-NL" dirty="0"/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9011F41C-F343-402F-840A-70C98C309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r>
              <a:rPr lang="nl-NL" dirty="0"/>
              <a:t>ELECTIVE PROGRAM ELEMENT – RENOVATION OF A FORMER SCHOOLBUILDING INTO YOUTH HOUSING</a:t>
            </a:r>
          </a:p>
        </p:txBody>
      </p:sp>
      <p:sp>
        <p:nvSpPr>
          <p:cNvPr id="16" name="Tijdelijke aanduiding voor datum 15">
            <a:extLst>
              <a:ext uri="{FF2B5EF4-FFF2-40B4-BE49-F238E27FC236}">
                <a16:creationId xmlns:a16="http://schemas.microsoft.com/office/drawing/2014/main" id="{95DF7CD3-0A75-4DF4-8D0D-D9476E843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/>
          <a:p>
            <a:pPr rtl="0"/>
            <a:r>
              <a:rPr lang="nl-BE"/>
              <a:t>2024</a:t>
            </a:r>
            <a:endParaRPr lang="nl-NL" dirty="0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D2077A5E-18AF-4957-9966-6DBE3C4A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nl-NL" smtClean="0"/>
              <a:pPr rtl="0"/>
              <a:t>2</a:t>
            </a:fld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FB2A0518-5CFD-2046-B526-9671ABF61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505" y="706056"/>
            <a:ext cx="52101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9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BF798-8948-401D-89CE-1ED6136E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dirty="0"/>
              <a:t>Document list</a:t>
            </a:r>
            <a:br>
              <a:rPr lang="nl-NL" dirty="0"/>
            </a:br>
            <a:r>
              <a:rPr lang="nl-NL" sz="2000" dirty="0"/>
              <a:t>K12_H6_E0_N01 </a:t>
            </a:r>
            <a:endParaRPr lang="nl-NL" dirty="0"/>
          </a:p>
        </p:txBody>
      </p:sp>
      <p:pic>
        <p:nvPicPr>
          <p:cNvPr id="19" name="Afbeelding 18">
            <a:hlinkClick r:id="rId3" action="ppaction://hlinkfile"/>
            <a:extLst>
              <a:ext uri="{FF2B5EF4-FFF2-40B4-BE49-F238E27FC236}">
                <a16:creationId xmlns:a16="http://schemas.microsoft.com/office/drawing/2014/main" id="{745B2AA9-E723-6667-719A-47A5CDCBE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742" y="2149553"/>
            <a:ext cx="5266515" cy="3963054"/>
          </a:xfrm>
          <a:prstGeom prst="rect">
            <a:avLst/>
          </a:prstGeom>
          <a:noFill/>
        </p:spPr>
      </p:pic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10BD52C4-306B-4FA3-8235-FAE3F72C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3" name="Tijdelijke aanduiding voor datum 12">
            <a:extLst>
              <a:ext uri="{FF2B5EF4-FFF2-40B4-BE49-F238E27FC236}">
                <a16:creationId xmlns:a16="http://schemas.microsoft.com/office/drawing/2014/main" id="{E4173B87-9391-46E5-96E6-9D2A0772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 dirty="0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FAC43D02-FCA1-4880-8376-FFDCFB5A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089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BF798-8948-401D-89CE-1ED6136E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nl-NL" dirty="0"/>
              <a:t>Time </a:t>
            </a:r>
            <a:r>
              <a:rPr lang="nl-NL" dirty="0" err="1"/>
              <a:t>schedule</a:t>
            </a:r>
            <a:r>
              <a:rPr lang="nl-NL" dirty="0"/>
              <a:t> </a:t>
            </a:r>
            <a:r>
              <a:rPr lang="nl-NL" dirty="0" err="1"/>
              <a:t>carpenter</a:t>
            </a:r>
            <a:r>
              <a:rPr lang="nl-NL" dirty="0"/>
              <a:t> </a:t>
            </a:r>
            <a:r>
              <a:rPr lang="nl-NL" dirty="0" err="1"/>
              <a:t>trade</a:t>
            </a:r>
            <a:br>
              <a:rPr lang="nl-NL" dirty="0"/>
            </a:br>
            <a:r>
              <a:rPr lang="nl-NL" sz="2000" dirty="0"/>
              <a:t>K12_H6_E0_N02</a:t>
            </a:r>
            <a:endParaRPr lang="nl-NL" dirty="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10BD52C4-306B-4FA3-8235-FAE3F72C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3" name="Tijdelijke aanduiding voor datum 12">
            <a:extLst>
              <a:ext uri="{FF2B5EF4-FFF2-40B4-BE49-F238E27FC236}">
                <a16:creationId xmlns:a16="http://schemas.microsoft.com/office/drawing/2014/main" id="{E4173B87-9391-46E5-96E6-9D2A0772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/>
          <a:p>
            <a:pPr rtl="0"/>
            <a:r>
              <a:rPr lang="nl-BE"/>
              <a:t>2024</a:t>
            </a:r>
            <a:endParaRPr lang="nl-NL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FAC43D02-FCA1-4880-8376-FFDCFB5A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nl-NL" smtClean="0"/>
              <a:pPr rtl="0"/>
              <a:t>4</a:t>
            </a:fld>
            <a:endParaRPr lang="nl-NL"/>
          </a:p>
        </p:txBody>
      </p:sp>
      <p:pic>
        <p:nvPicPr>
          <p:cNvPr id="4" name="Afbeelding 3">
            <a:hlinkClick r:id="rId3" action="ppaction://hlinkfile"/>
            <a:extLst>
              <a:ext uri="{FF2B5EF4-FFF2-40B4-BE49-F238E27FC236}">
                <a16:creationId xmlns:a16="http://schemas.microsoft.com/office/drawing/2014/main" id="{D55DAFE3-3365-6866-C42E-66D4EB17E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816" y="2057399"/>
            <a:ext cx="7972367" cy="415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3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BF798-8948-401D-89CE-1ED6136E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nl-NL" dirty="0"/>
              <a:t>Building site plan</a:t>
            </a:r>
            <a:br>
              <a:rPr lang="nl-NL" dirty="0"/>
            </a:br>
            <a:r>
              <a:rPr lang="nl-NL" sz="2000" dirty="0"/>
              <a:t>K01_H1_EX_N01</a:t>
            </a:r>
            <a:endParaRPr lang="nl-NL" dirty="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10BD52C4-306B-4FA3-8235-FAE3F72C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3" name="Tijdelijke aanduiding voor datum 12">
            <a:extLst>
              <a:ext uri="{FF2B5EF4-FFF2-40B4-BE49-F238E27FC236}">
                <a16:creationId xmlns:a16="http://schemas.microsoft.com/office/drawing/2014/main" id="{E4173B87-9391-46E5-96E6-9D2A07724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/>
          <a:p>
            <a:pPr rtl="0"/>
            <a:r>
              <a:rPr lang="nl-BE"/>
              <a:t>2024</a:t>
            </a:r>
            <a:endParaRPr lang="nl-NL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FAC43D02-FCA1-4880-8376-FFDCFB5A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nl-NL" smtClean="0"/>
              <a:pPr rtl="0"/>
              <a:t>5</a:t>
            </a:fld>
            <a:endParaRPr lang="nl-NL"/>
          </a:p>
        </p:txBody>
      </p:sp>
      <p:pic>
        <p:nvPicPr>
          <p:cNvPr id="4" name="Afbeelding 3">
            <a:hlinkClick r:id="rId3" action="ppaction://hlinkfile"/>
            <a:extLst>
              <a:ext uri="{FF2B5EF4-FFF2-40B4-BE49-F238E27FC236}">
                <a16:creationId xmlns:a16="http://schemas.microsoft.com/office/drawing/2014/main" id="{88842A65-69CB-E1DE-6608-9B5EF7E4D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158" y="2085271"/>
            <a:ext cx="5749683" cy="40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1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6122A-795E-4E91-8829-A4FC066F2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197" y="5120640"/>
            <a:ext cx="10058400" cy="822960"/>
          </a:xfrm>
        </p:spPr>
        <p:txBody>
          <a:bodyPr rtlCol="0"/>
          <a:lstStyle/>
          <a:p>
            <a:pPr rtl="0"/>
            <a:r>
              <a:rPr lang="nl-NL" dirty="0"/>
              <a:t>Floor </a:t>
            </a:r>
            <a:r>
              <a:rPr lang="nl-NL" dirty="0" err="1"/>
              <a:t>plans</a:t>
            </a:r>
            <a:endParaRPr lang="nl-NL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CC640DA6-8ED2-417B-AF45-F0A81358F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212" y="5943600"/>
            <a:ext cx="10058400" cy="543513"/>
          </a:xfrm>
        </p:spPr>
        <p:txBody>
          <a:bodyPr rtlCol="0"/>
          <a:lstStyle/>
          <a:p>
            <a:pPr rtl="0"/>
            <a:r>
              <a:rPr lang="nl-NL" dirty="0"/>
              <a:t>K01_H1_E1_N01 / K01_H1_E1_N02 / K01_H1_E2_N01</a:t>
            </a:r>
          </a:p>
        </p:txBody>
      </p:sp>
      <p:pic>
        <p:nvPicPr>
          <p:cNvPr id="14" name="Tijdelijke aanduiding voor afbeelding 13">
            <a:hlinkClick r:id="rId3" action="ppaction://hlinkfile"/>
            <a:extLst>
              <a:ext uri="{FF2B5EF4-FFF2-40B4-BE49-F238E27FC236}">
                <a16:creationId xmlns:a16="http://schemas.microsoft.com/office/drawing/2014/main" id="{8E77DA84-C805-2421-EC89-3FB02909A7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12958" b="12958"/>
          <a:stretch/>
        </p:blipFill>
        <p:spPr/>
      </p:pic>
      <p:pic>
        <p:nvPicPr>
          <p:cNvPr id="16" name="Tijdelijke aanduiding voor afbeelding 15">
            <a:hlinkClick r:id="rId5" action="ppaction://hlinkfile"/>
            <a:extLst>
              <a:ext uri="{FF2B5EF4-FFF2-40B4-BE49-F238E27FC236}">
                <a16:creationId xmlns:a16="http://schemas.microsoft.com/office/drawing/2014/main" id="{CA17B076-10E3-8575-4D4B-40D124F6C06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 t="12805" b="12805"/>
          <a:stretch/>
        </p:blipFill>
        <p:spPr/>
      </p:pic>
      <p:pic>
        <p:nvPicPr>
          <p:cNvPr id="18" name="Tijdelijke aanduiding voor afbeelding 17">
            <a:hlinkClick r:id="rId7" action="ppaction://hlinkfile"/>
            <a:extLst>
              <a:ext uri="{FF2B5EF4-FFF2-40B4-BE49-F238E27FC236}">
                <a16:creationId xmlns:a16="http://schemas.microsoft.com/office/drawing/2014/main" id="{7D127474-337F-016E-F081-7E51E99A05B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8"/>
          <a:srcRect t="12757" b="12757"/>
          <a:stretch/>
        </p:blipFill>
        <p:spPr/>
      </p:pic>
    </p:spTree>
    <p:extLst>
      <p:ext uri="{BB962C8B-B14F-4D97-AF65-F5344CB8AC3E}">
        <p14:creationId xmlns:p14="http://schemas.microsoft.com/office/powerpoint/2010/main" val="180652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000" err="1"/>
              <a:t>Exterior</a:t>
            </a:r>
            <a:r>
              <a:rPr lang="nl-NL" sz="3000"/>
              <a:t> </a:t>
            </a:r>
            <a:r>
              <a:rPr lang="nl-NL" sz="3000" err="1"/>
              <a:t>glass</a:t>
            </a:r>
            <a:r>
              <a:rPr lang="nl-NL" sz="3000"/>
              <a:t> </a:t>
            </a:r>
            <a:r>
              <a:rPr lang="nl-NL" sz="3000" err="1"/>
              <a:t>window</a:t>
            </a:r>
            <a:r>
              <a:rPr lang="nl-NL" sz="3000"/>
              <a:t> on </a:t>
            </a:r>
            <a:r>
              <a:rPr lang="nl-NL" sz="3000" err="1"/>
              <a:t>ground</a:t>
            </a:r>
            <a:r>
              <a:rPr lang="nl-NL" sz="3000"/>
              <a:t> floor</a:t>
            </a:r>
          </a:p>
        </p:txBody>
      </p:sp>
      <p:pic>
        <p:nvPicPr>
          <p:cNvPr id="14" name="Tijdelijke aanduiding voor afbeelding 13">
            <a:hlinkClick r:id="rId3" action="ppaction://hlinkfile"/>
            <a:extLst>
              <a:ext uri="{FF2B5EF4-FFF2-40B4-BE49-F238E27FC236}">
                <a16:creationId xmlns:a16="http://schemas.microsoft.com/office/drawing/2014/main" id="{D3363E48-E03E-9431-1332-72C0EBF86D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4459" r="4459"/>
          <a:stretch/>
        </p:blipFill>
        <p:spPr>
          <a:xfrm>
            <a:off x="631026" y="640080"/>
            <a:ext cx="6912683" cy="5312664"/>
          </a:xfrm>
          <a:noFill/>
        </p:spPr>
      </p:pic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K01_H5_E1_N01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8045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000" dirty="0" err="1"/>
              <a:t>Exterior</a:t>
            </a:r>
            <a:r>
              <a:rPr lang="nl-NL" sz="3000" dirty="0"/>
              <a:t> </a:t>
            </a:r>
            <a:r>
              <a:rPr lang="nl-NL" sz="3000" dirty="0" err="1"/>
              <a:t>fire</a:t>
            </a:r>
            <a:r>
              <a:rPr lang="nl-NL" sz="3000" dirty="0"/>
              <a:t> escape door on first floor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K01_H5_E2_N01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8</a:t>
            </a:fld>
            <a:endParaRPr lang="nl-NL"/>
          </a:p>
        </p:txBody>
      </p:sp>
      <p:pic>
        <p:nvPicPr>
          <p:cNvPr id="7" name="Tijdelijke aanduiding voor afbeelding 6">
            <a:hlinkClick r:id="rId3" action="ppaction://hlinkfile"/>
            <a:extLst>
              <a:ext uri="{FF2B5EF4-FFF2-40B4-BE49-F238E27FC236}">
                <a16:creationId xmlns:a16="http://schemas.microsoft.com/office/drawing/2014/main" id="{866C2C4A-E5FC-9C71-D597-7CA349DCB5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3449" r="3449"/>
          <a:stretch/>
        </p:blipFill>
        <p:spPr/>
      </p:pic>
    </p:spTree>
    <p:extLst>
      <p:ext uri="{BB962C8B-B14F-4D97-AF65-F5344CB8AC3E}">
        <p14:creationId xmlns:p14="http://schemas.microsoft.com/office/powerpoint/2010/main" val="3866279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 fontScale="90000"/>
          </a:bodyPr>
          <a:lstStyle/>
          <a:p>
            <a:pPr rtl="0"/>
            <a:r>
              <a:rPr lang="nl-NL" sz="3000" dirty="0" err="1"/>
              <a:t>Exterior</a:t>
            </a:r>
            <a:r>
              <a:rPr lang="nl-NL" sz="3000" dirty="0"/>
              <a:t> </a:t>
            </a:r>
            <a:r>
              <a:rPr lang="nl-NL" sz="3000" dirty="0" err="1"/>
              <a:t>wall</a:t>
            </a:r>
            <a:r>
              <a:rPr lang="nl-NL" sz="3000" dirty="0"/>
              <a:t> </a:t>
            </a:r>
            <a:r>
              <a:rPr lang="nl-NL" sz="3000" dirty="0" err="1"/>
              <a:t>and</a:t>
            </a:r>
            <a:r>
              <a:rPr lang="nl-NL" sz="3000" dirty="0"/>
              <a:t> column </a:t>
            </a:r>
            <a:r>
              <a:rPr lang="nl-NL" sz="3000" dirty="0" err="1"/>
              <a:t>insulation</a:t>
            </a:r>
            <a:r>
              <a:rPr lang="nl-NL" sz="3000" dirty="0"/>
              <a:t> – </a:t>
            </a:r>
            <a:r>
              <a:rPr lang="nl-NL" sz="3000" dirty="0" err="1"/>
              <a:t>Partition</a:t>
            </a:r>
            <a:r>
              <a:rPr lang="nl-NL" sz="3000" dirty="0"/>
              <a:t> </a:t>
            </a:r>
            <a:r>
              <a:rPr lang="nl-NL" sz="3000" dirty="0" err="1"/>
              <a:t>wall</a:t>
            </a:r>
            <a:r>
              <a:rPr lang="nl-NL" sz="3000" dirty="0"/>
              <a:t>, </a:t>
            </a:r>
            <a:r>
              <a:rPr lang="nl-NL" sz="3000" dirty="0" err="1"/>
              <a:t>shaft</a:t>
            </a:r>
            <a:r>
              <a:rPr lang="nl-NL" sz="3000" dirty="0"/>
              <a:t> </a:t>
            </a:r>
            <a:r>
              <a:rPr lang="nl-NL" sz="3000" dirty="0" err="1"/>
              <a:t>and</a:t>
            </a:r>
            <a:r>
              <a:rPr lang="nl-NL" sz="3000" dirty="0"/>
              <a:t> bathroom </a:t>
            </a:r>
            <a:r>
              <a:rPr lang="nl-NL" sz="3000" dirty="0" err="1"/>
              <a:t>connection</a:t>
            </a:r>
            <a:endParaRPr lang="nl-NL" sz="300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K01_H5_EX_N01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9</a:t>
            </a:fld>
            <a:endParaRPr lang="nl-NL"/>
          </a:p>
        </p:txBody>
      </p:sp>
      <p:pic>
        <p:nvPicPr>
          <p:cNvPr id="7" name="Tijdelijke aanduiding voor afbeelding 6">
            <a:hlinkClick r:id="rId3" action="ppaction://hlinkfile"/>
            <a:extLst>
              <a:ext uri="{FF2B5EF4-FFF2-40B4-BE49-F238E27FC236}">
                <a16:creationId xmlns:a16="http://schemas.microsoft.com/office/drawing/2014/main" id="{3E8E7C8A-40AE-51AC-1AF5-5AEB65049A2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4549" r="4549"/>
          <a:stretch/>
        </p:blipFill>
        <p:spPr/>
      </p:pic>
    </p:spTree>
    <p:extLst>
      <p:ext uri="{BB962C8B-B14F-4D97-AF65-F5344CB8AC3E}">
        <p14:creationId xmlns:p14="http://schemas.microsoft.com/office/powerpoint/2010/main" val="2416744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6122A-795E-4E91-8829-A4FC066F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400" y="1118014"/>
            <a:ext cx="3379080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dirty="0"/>
              <a:t>Roof </a:t>
            </a:r>
            <a:r>
              <a:rPr lang="nl-NL" dirty="0" err="1"/>
              <a:t>plans</a:t>
            </a:r>
            <a:endParaRPr lang="nl-NL" dirty="0"/>
          </a:p>
        </p:txBody>
      </p:sp>
      <p:pic>
        <p:nvPicPr>
          <p:cNvPr id="25" name="Tijdelijke aanduiding voor afbeelding 24">
            <a:hlinkClick r:id="rId3" action="ppaction://hlinkfile"/>
            <a:extLst>
              <a:ext uri="{FF2B5EF4-FFF2-40B4-BE49-F238E27FC236}">
                <a16:creationId xmlns:a16="http://schemas.microsoft.com/office/drawing/2014/main" id="{6F8D8E9C-3785-22A1-AAD7-05C55AFEBE7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26120" b="26120"/>
          <a:stretch/>
        </p:blipFill>
        <p:spPr/>
      </p:pic>
      <p:sp>
        <p:nvSpPr>
          <p:cNvPr id="3" name="Subtitel 2">
            <a:extLst>
              <a:ext uri="{FF2B5EF4-FFF2-40B4-BE49-F238E27FC236}">
                <a16:creationId xmlns:a16="http://schemas.microsoft.com/office/drawing/2014/main" id="{CC640DA6-8ED2-417B-AF45-F0A81358F1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86408" y="2789067"/>
            <a:ext cx="3176587" cy="2706687"/>
          </a:xfrm>
        </p:spPr>
        <p:txBody>
          <a:bodyPr rtlCol="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dirty="0"/>
              <a:t>K01_H1_E3_N01  K01_H1_E3_N02  K01_H1_E3_N03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dirty="0"/>
              <a:t>K01_H1_E3_N04</a:t>
            </a:r>
          </a:p>
          <a:p>
            <a:pPr rtl="0"/>
            <a:endParaRPr lang="nl-NL" dirty="0"/>
          </a:p>
          <a:p>
            <a:pPr rtl="0"/>
            <a:endParaRPr lang="nl-NL" dirty="0"/>
          </a:p>
        </p:txBody>
      </p:sp>
      <p:sp>
        <p:nvSpPr>
          <p:cNvPr id="30" name="Footer Placeholder 7">
            <a:extLst>
              <a:ext uri="{FF2B5EF4-FFF2-40B4-BE49-F238E27FC236}">
                <a16:creationId xmlns:a16="http://schemas.microsoft.com/office/drawing/2014/main" id="{5493CF39-2A2F-9FC1-DA54-24FBE6CD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n-US" noProof="0"/>
              <a:t>ELECTIVE PROGRAM ELEMENT – RENOVATION OF A FORMER SCHOOLBUILDING INTO YOUTH HOUSING</a:t>
            </a:r>
            <a:endParaRPr lang="nl-NL" noProof="0"/>
          </a:p>
        </p:txBody>
      </p:sp>
      <p:sp>
        <p:nvSpPr>
          <p:cNvPr id="32" name="Date Placeholder 8">
            <a:extLst>
              <a:ext uri="{FF2B5EF4-FFF2-40B4-BE49-F238E27FC236}">
                <a16:creationId xmlns:a16="http://schemas.microsoft.com/office/drawing/2014/main" id="{3A7429EC-F969-8E98-35A5-991B47AC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nl-BE" noProof="0"/>
              <a:t>2024</a:t>
            </a:r>
            <a:endParaRPr lang="nl-NL" noProof="0"/>
          </a:p>
        </p:txBody>
      </p:sp>
      <p:sp>
        <p:nvSpPr>
          <p:cNvPr id="34" name="Slide Number Placeholder 9">
            <a:extLst>
              <a:ext uri="{FF2B5EF4-FFF2-40B4-BE49-F238E27FC236}">
                <a16:creationId xmlns:a16="http://schemas.microsoft.com/office/drawing/2014/main" id="{F192E51C-5E55-1645-60B2-3CB9547B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noProof="0" smtClean="0"/>
              <a:pPr rtl="0">
                <a:spcAft>
                  <a:spcPts val="600"/>
                </a:spcAft>
              </a:pPr>
              <a:t>10</a:t>
            </a:fld>
            <a:endParaRPr lang="nl-NL" noProof="0"/>
          </a:p>
        </p:txBody>
      </p:sp>
      <p:pic>
        <p:nvPicPr>
          <p:cNvPr id="39" name="Tijdelijke aanduiding voor afbeelding 38">
            <a:hlinkClick r:id="rId5" action="ppaction://hlinkfile"/>
            <a:extLst>
              <a:ext uri="{FF2B5EF4-FFF2-40B4-BE49-F238E27FC236}">
                <a16:creationId xmlns:a16="http://schemas.microsoft.com/office/drawing/2014/main" id="{765F10F3-16CD-EEBE-0D8A-F84041AA7DC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t="26268" b="26268"/>
          <a:stretch/>
        </p:blipFill>
        <p:spPr/>
      </p:pic>
      <p:pic>
        <p:nvPicPr>
          <p:cNvPr id="43" name="Tijdelijke aanduiding voor afbeelding 42">
            <a:hlinkClick r:id="rId7" action="ppaction://hlinkfile"/>
            <a:extLst>
              <a:ext uri="{FF2B5EF4-FFF2-40B4-BE49-F238E27FC236}">
                <a16:creationId xmlns:a16="http://schemas.microsoft.com/office/drawing/2014/main" id="{65FA37BD-AF0D-434C-3100-D6F26E1016A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/>
          <a:srcRect t="25417" b="25417"/>
          <a:stretch/>
        </p:blipFill>
        <p:spPr>
          <a:xfrm>
            <a:off x="639763" y="646113"/>
            <a:ext cx="3273425" cy="2395537"/>
          </a:xfrm>
        </p:spPr>
      </p:pic>
      <p:pic>
        <p:nvPicPr>
          <p:cNvPr id="41" name="Tijdelijke aanduiding voor afbeelding 40">
            <a:hlinkClick r:id="rId9" action="ppaction://hlinkfile"/>
            <a:extLst>
              <a:ext uri="{FF2B5EF4-FFF2-40B4-BE49-F238E27FC236}">
                <a16:creationId xmlns:a16="http://schemas.microsoft.com/office/drawing/2014/main" id="{C2CCAD77-F974-E0C1-1CAA-FE86408A15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0"/>
          <a:srcRect t="25635" b="25635"/>
          <a:stretch/>
        </p:blipFill>
        <p:spPr>
          <a:xfrm>
            <a:off x="4251325" y="646113"/>
            <a:ext cx="3273425" cy="2395537"/>
          </a:xfrm>
        </p:spPr>
      </p:pic>
    </p:spTree>
    <p:extLst>
      <p:ext uri="{BB962C8B-B14F-4D97-AF65-F5344CB8AC3E}">
        <p14:creationId xmlns:p14="http://schemas.microsoft.com/office/powerpoint/2010/main" val="4140529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000" dirty="0"/>
              <a:t>Roof </a:t>
            </a:r>
            <a:r>
              <a:rPr lang="nl-NL" sz="3000" dirty="0" err="1"/>
              <a:t>ridge</a:t>
            </a:r>
            <a:endParaRPr lang="nl-NL" sz="300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K01_H5_E3_N01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11</a:t>
            </a:fld>
            <a:endParaRPr lang="nl-NL"/>
          </a:p>
        </p:txBody>
      </p:sp>
      <p:pic>
        <p:nvPicPr>
          <p:cNvPr id="8" name="Tijdelijke aanduiding voor afbeelding 7">
            <a:hlinkClick r:id="rId3" action="ppaction://hlinkfile"/>
            <a:extLst>
              <a:ext uri="{FF2B5EF4-FFF2-40B4-BE49-F238E27FC236}">
                <a16:creationId xmlns:a16="http://schemas.microsoft.com/office/drawing/2014/main" id="{A3755045-9B0B-AA48-3359-AEB892FEB3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864" r="2864"/>
          <a:stretch/>
        </p:blipFill>
        <p:spPr/>
      </p:pic>
    </p:spTree>
    <p:extLst>
      <p:ext uri="{BB962C8B-B14F-4D97-AF65-F5344CB8AC3E}">
        <p14:creationId xmlns:p14="http://schemas.microsoft.com/office/powerpoint/2010/main" val="319855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000" dirty="0"/>
              <a:t>Roof </a:t>
            </a:r>
            <a:r>
              <a:rPr lang="nl-NL" sz="3000" dirty="0" err="1"/>
              <a:t>eave</a:t>
            </a:r>
            <a:endParaRPr lang="nl-NL" sz="300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K01_H5_E3_N02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12</a:t>
            </a:fld>
            <a:endParaRPr lang="nl-NL"/>
          </a:p>
        </p:txBody>
      </p:sp>
      <p:pic>
        <p:nvPicPr>
          <p:cNvPr id="5" name="Tijdelijke aanduiding voor afbeelding 4">
            <a:hlinkClick r:id="rId3" action="ppaction://hlinkfile"/>
            <a:extLst>
              <a:ext uri="{FF2B5EF4-FFF2-40B4-BE49-F238E27FC236}">
                <a16:creationId xmlns:a16="http://schemas.microsoft.com/office/drawing/2014/main" id="{2FAFE8A8-02F7-EE4B-C249-A3ABC00460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3235" b="23235"/>
          <a:stretch/>
        </p:blipFill>
        <p:spPr/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5E5B21C-C99F-4318-CCEE-09415DAE2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8432" y="3429000"/>
            <a:ext cx="4112361" cy="118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9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000" dirty="0"/>
              <a:t>Roof </a:t>
            </a:r>
            <a:r>
              <a:rPr lang="nl-NL" sz="3000" dirty="0" err="1"/>
              <a:t>gable</a:t>
            </a:r>
            <a:endParaRPr lang="nl-NL" sz="300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K01_H5_E3_N03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13</a:t>
            </a:fld>
            <a:endParaRPr lang="nl-NL"/>
          </a:p>
        </p:txBody>
      </p:sp>
      <p:pic>
        <p:nvPicPr>
          <p:cNvPr id="8" name="Tijdelijke aanduiding voor afbeelding 7">
            <a:hlinkClick r:id="rId3" action="ppaction://hlinkfile"/>
            <a:extLst>
              <a:ext uri="{FF2B5EF4-FFF2-40B4-BE49-F238E27FC236}">
                <a16:creationId xmlns:a16="http://schemas.microsoft.com/office/drawing/2014/main" id="{D3036214-C92D-26B2-D98A-11F824B60A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995" r="2995"/>
          <a:stretch/>
        </p:blipFill>
        <p:spPr/>
      </p:pic>
    </p:spTree>
    <p:extLst>
      <p:ext uri="{BB962C8B-B14F-4D97-AF65-F5344CB8AC3E}">
        <p14:creationId xmlns:p14="http://schemas.microsoft.com/office/powerpoint/2010/main" val="112387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17DA3A-207F-49B1-B04B-4ABF2C16B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 anchor="b">
            <a:normAutofit/>
          </a:bodyPr>
          <a:lstStyle/>
          <a:p>
            <a:pPr rtl="0"/>
            <a:r>
              <a:rPr lang="nl-NL" sz="3000" dirty="0"/>
              <a:t>Roof </a:t>
            </a:r>
            <a:r>
              <a:rPr lang="nl-NL" sz="3000" dirty="0" err="1"/>
              <a:t>skylight</a:t>
            </a:r>
            <a:endParaRPr lang="nl-NL" sz="3000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2BCFD34-C8EF-415B-8FA0-16D34102B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>
            <a:normAutofit/>
          </a:bodyPr>
          <a:lstStyle/>
          <a:p>
            <a:pPr rtl="0"/>
            <a:r>
              <a:rPr lang="nl-NL" dirty="0"/>
              <a:t>K01_H5_E3_N04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EE9F877C-9A6C-4DDB-B804-DE76AD1C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8C8A6981-57B4-485B-90C3-56B60576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BC85B0AB-DC16-4789-95F3-60E6BB1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14</a:t>
            </a:fld>
            <a:endParaRPr lang="nl-NL"/>
          </a:p>
        </p:txBody>
      </p:sp>
      <p:pic>
        <p:nvPicPr>
          <p:cNvPr id="8" name="Tijdelijke aanduiding voor afbeelding 7">
            <a:hlinkClick r:id="rId3" action="ppaction://hlinkfile"/>
            <a:extLst>
              <a:ext uri="{FF2B5EF4-FFF2-40B4-BE49-F238E27FC236}">
                <a16:creationId xmlns:a16="http://schemas.microsoft.com/office/drawing/2014/main" id="{21F17F07-588D-B242-E05D-66E93DB568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1771" b="21771"/>
          <a:stretch/>
        </p:blipFill>
        <p:spPr>
          <a:xfrm>
            <a:off x="642938" y="635000"/>
            <a:ext cx="6911975" cy="5313363"/>
          </a:xfr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F1D36C0-C1EF-A0BE-CCB8-73895EB0DE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856" y="3429000"/>
            <a:ext cx="4117514" cy="126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83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44E42C-2B5D-4037-AD45-0C89E16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400" y="1118014"/>
            <a:ext cx="3379080" cy="1450757"/>
          </a:xfrm>
        </p:spPr>
        <p:txBody>
          <a:bodyPr rtlCol="0" anchor="b">
            <a:normAutofit fontScale="90000"/>
          </a:bodyPr>
          <a:lstStyle/>
          <a:p>
            <a:pPr rtl="0"/>
            <a:r>
              <a:rPr lang="nl-NL" dirty="0" err="1"/>
              <a:t>Documents</a:t>
            </a:r>
            <a:r>
              <a:rPr lang="nl-NL" dirty="0"/>
              <a:t> </a:t>
            </a:r>
            <a:r>
              <a:rPr lang="nl-NL" dirty="0" err="1"/>
              <a:t>regarding</a:t>
            </a:r>
            <a:r>
              <a:rPr lang="nl-NL" dirty="0"/>
              <a:t> </a:t>
            </a:r>
            <a:r>
              <a:rPr lang="nl-NL" dirty="0" err="1"/>
              <a:t>law</a:t>
            </a:r>
            <a:endParaRPr lang="nl-NL" dirty="0"/>
          </a:p>
        </p:txBody>
      </p:sp>
      <p:pic>
        <p:nvPicPr>
          <p:cNvPr id="20" name="Tijdelijke aanduiding voor afbeelding 19">
            <a:extLst>
              <a:ext uri="{FF2B5EF4-FFF2-40B4-BE49-F238E27FC236}">
                <a16:creationId xmlns:a16="http://schemas.microsoft.com/office/drawing/2014/main" id="{6E2A2968-9512-0EEF-8CBF-81B48D1461C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6190" b="26190"/>
          <a:stretch/>
        </p:blipFill>
        <p:spPr/>
      </p:pic>
      <p:pic>
        <p:nvPicPr>
          <p:cNvPr id="22" name="Tijdelijke aanduiding voor afbeelding 21">
            <a:extLst>
              <a:ext uri="{FF2B5EF4-FFF2-40B4-BE49-F238E27FC236}">
                <a16:creationId xmlns:a16="http://schemas.microsoft.com/office/drawing/2014/main" id="{04720E56-5E39-7192-62CC-18095509296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24110" b="24110"/>
          <a:stretch/>
        </p:blipFill>
        <p:spPr/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5C2B0B-3B6F-4F09-9F9E-364F554052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86408" y="2789067"/>
            <a:ext cx="3176587" cy="2706687"/>
          </a:xfrm>
        </p:spPr>
        <p:txBody>
          <a:bodyPr rtlCol="0">
            <a:normAutofit fontScale="85000" lnSpcReduction="10000"/>
          </a:bodyPr>
          <a:lstStyle/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>
                <a:hlinkClick r:id="rId5" action="ppaction://hlinkfile"/>
              </a:rPr>
              <a:t>Consultant agreement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>
                <a:hlinkClick r:id="rId6" action="ppaction://hlinkfile"/>
              </a:rPr>
              <a:t>Building permit </a:t>
            </a:r>
            <a:r>
              <a:rPr lang="nl-NL" sz="1700" dirty="0" err="1">
                <a:hlinkClick r:id="rId6" action="ppaction://hlinkfile"/>
              </a:rPr>
              <a:t>application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 err="1">
                <a:hlinkClick r:id="rId7" action="ppaction://hlinkfile"/>
              </a:rPr>
              <a:t>Invitation</a:t>
            </a:r>
            <a:r>
              <a:rPr lang="nl-NL" sz="1700" dirty="0">
                <a:hlinkClick r:id="rId7" action="ppaction://hlinkfile"/>
              </a:rPr>
              <a:t> tender project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 err="1">
                <a:hlinkClick r:id="rId8" action="ppaction://hlinkfile"/>
              </a:rPr>
              <a:t>Bidding</a:t>
            </a:r>
            <a:r>
              <a:rPr lang="nl-NL" sz="1700" dirty="0">
                <a:hlinkClick r:id="rId8" action="ppaction://hlinkfile"/>
              </a:rPr>
              <a:t> list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>
                <a:hlinkClick r:id="rId9" action="ppaction://hlinkfile"/>
              </a:rPr>
              <a:t>Legal timeline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 err="1">
                <a:hlinkClick r:id="rId10" action="ppaction://hlinkfile"/>
              </a:rPr>
              <a:t>Work</a:t>
            </a:r>
            <a:r>
              <a:rPr lang="nl-NL" sz="1700" dirty="0">
                <a:hlinkClick r:id="rId10" action="ppaction://hlinkfile"/>
              </a:rPr>
              <a:t> </a:t>
            </a:r>
            <a:r>
              <a:rPr lang="nl-NL" sz="1700" dirty="0" err="1">
                <a:hlinkClick r:id="rId10" action="ppaction://hlinkfile"/>
              </a:rPr>
              <a:t>specification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>
                <a:hlinkClick r:id="rId11" action="ppaction://hlinkfile"/>
              </a:rPr>
              <a:t>Health </a:t>
            </a:r>
            <a:r>
              <a:rPr lang="nl-NL" sz="1700" dirty="0" err="1">
                <a:hlinkClick r:id="rId11" action="ppaction://hlinkfile"/>
              </a:rPr>
              <a:t>and</a:t>
            </a:r>
            <a:r>
              <a:rPr lang="nl-NL" sz="1700" dirty="0">
                <a:hlinkClick r:id="rId11" action="ppaction://hlinkfile"/>
              </a:rPr>
              <a:t> Safety (PSH)</a:t>
            </a:r>
            <a:endParaRPr lang="nl-NL" sz="1700" dirty="0"/>
          </a:p>
          <a:p>
            <a:pPr rtl="0">
              <a:lnSpc>
                <a:spcPct val="90000"/>
              </a:lnSpc>
            </a:pPr>
            <a:r>
              <a:rPr lang="nl-NL" sz="1700" dirty="0"/>
              <a:t>- </a:t>
            </a:r>
            <a:r>
              <a:rPr lang="nl-NL" sz="1700" dirty="0">
                <a:hlinkClick r:id="rId12" action="ppaction://hlinkfile"/>
              </a:rPr>
              <a:t>Case </a:t>
            </a:r>
            <a:r>
              <a:rPr lang="nl-NL" sz="1700" dirty="0" err="1">
                <a:hlinkClick r:id="rId12" action="ppaction://hlinkfile"/>
              </a:rPr>
              <a:t>specification</a:t>
            </a:r>
            <a:r>
              <a:rPr lang="nl-NL" sz="1700" dirty="0">
                <a:hlinkClick r:id="rId12" action="ppaction://hlinkfile"/>
              </a:rPr>
              <a:t> </a:t>
            </a:r>
            <a:endParaRPr lang="nl-NL" sz="1700" dirty="0"/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DF153F50-8960-41C4-991C-DAA630B3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15AFF4E0-077F-4D73-BF45-F5AA8B42DF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nl-BE"/>
              <a:t>2024</a:t>
            </a:r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2CFFA23B-C98F-4AB6-831E-B3945469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3A98EE3D-8CD1-4C3F-BD1C-C98C9596463C}" type="slidenum">
              <a:rPr lang="nl-NL" smtClean="0"/>
              <a:pPr rtl="0">
                <a:spcAft>
                  <a:spcPts val="600"/>
                </a:spcAft>
              </a:pPr>
              <a:t>15</a:t>
            </a:fld>
            <a:endParaRPr lang="nl-NL"/>
          </a:p>
        </p:txBody>
      </p:sp>
      <p:pic>
        <p:nvPicPr>
          <p:cNvPr id="14" name="Tijdelijke aanduiding voor afbeelding 13">
            <a:extLst>
              <a:ext uri="{FF2B5EF4-FFF2-40B4-BE49-F238E27FC236}">
                <a16:creationId xmlns:a16="http://schemas.microsoft.com/office/drawing/2014/main" id="{D9AEB9CD-65E5-67FD-574D-984536BF87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3"/>
          <a:srcRect t="24343" b="24343"/>
          <a:stretch/>
        </p:blipFill>
        <p:spPr/>
      </p:pic>
      <p:pic>
        <p:nvPicPr>
          <p:cNvPr id="16" name="Tijdelijke aanduiding voor afbeelding 15">
            <a:extLst>
              <a:ext uri="{FF2B5EF4-FFF2-40B4-BE49-F238E27FC236}">
                <a16:creationId xmlns:a16="http://schemas.microsoft.com/office/drawing/2014/main" id="{CE07DEF3-512B-7C53-2876-DCC2F32E79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14"/>
          <a:srcRect t="24718" b="24718"/>
          <a:stretch/>
        </p:blipFill>
        <p:spPr/>
      </p:pic>
    </p:spTree>
    <p:extLst>
      <p:ext uri="{BB962C8B-B14F-4D97-AF65-F5344CB8AC3E}">
        <p14:creationId xmlns:p14="http://schemas.microsoft.com/office/powerpoint/2010/main" val="1211995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C8C2A-D6A8-4036-9B23-884C3448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 rtlCol="0"/>
          <a:lstStyle/>
          <a:p>
            <a:pPr rtl="0"/>
            <a:r>
              <a:rPr lang="nl-NL" dirty="0" err="1"/>
              <a:t>Thank</a:t>
            </a:r>
            <a:r>
              <a:rPr lang="nl-NL" dirty="0"/>
              <a:t> </a:t>
            </a:r>
            <a:r>
              <a:rPr lang="nl-NL" dirty="0" err="1"/>
              <a:t>you</a:t>
            </a:r>
            <a:endParaRPr lang="nl-NL" dirty="0"/>
          </a:p>
        </p:txBody>
      </p:sp>
      <p:pic>
        <p:nvPicPr>
          <p:cNvPr id="6" name="Tijdelijke aanduiding voor afbeelding 5" descr="Personen op de achtergrond die handen schudden">
            <a:extLst>
              <a:ext uri="{FF2B5EF4-FFF2-40B4-BE49-F238E27FC236}">
                <a16:creationId xmlns:a16="http://schemas.microsoft.com/office/drawing/2014/main" id="{7152A34F-5793-48E6-BC6E-4B7215AA9A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936" y="640080"/>
            <a:ext cx="6912864" cy="5312664"/>
          </a:xfr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155294-59B0-43EB-94D1-0BF9E1754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407436"/>
            <a:ext cx="3690257" cy="3461658"/>
          </a:xfrm>
        </p:spPr>
        <p:txBody>
          <a:bodyPr rtlCol="0"/>
          <a:lstStyle/>
          <a:p>
            <a:pPr marL="0" indent="0" rtl="0">
              <a:spcAft>
                <a:spcPts val="0"/>
              </a:spcAft>
            </a:pPr>
            <a:r>
              <a:rPr lang="nl-NL" dirty="0"/>
              <a:t>Andreas Vuylsteke</a:t>
            </a:r>
          </a:p>
          <a:p>
            <a:pPr marL="0" indent="0" rtl="0">
              <a:spcAft>
                <a:spcPts val="0"/>
              </a:spcAft>
            </a:pPr>
            <a:endParaRPr lang="nl-NL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</a:pPr>
            <a:r>
              <a:rPr lang="nl-NL" dirty="0">
                <a:hlinkClick r:id="rId4"/>
              </a:rPr>
              <a:t>Andreas.vuylsteke@gmail.com</a:t>
            </a:r>
            <a:endParaRPr lang="nl-NL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</a:pPr>
            <a:r>
              <a:rPr lang="nl-NL" dirty="0">
                <a:hlinkClick r:id="rId5"/>
              </a:rPr>
              <a:t>341960@via.dk</a:t>
            </a:r>
            <a:endParaRPr lang="nl-NL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</a:pPr>
            <a:endParaRPr lang="nl-NL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</a:pPr>
            <a:r>
              <a:rPr lang="nl-NL" dirty="0">
                <a:hlinkClick r:id="rId6"/>
              </a:rPr>
              <a:t>www.andreasvuylsteke.be</a:t>
            </a:r>
            <a:r>
              <a:rPr lang="nl-NL" dirty="0"/>
              <a:t>   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245DF86-2313-401C-B445-F7FC48998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rtl="0"/>
            <a:r>
              <a:rPr lang="en-US"/>
              <a:t>ELECTIVE PROGRAM ELEMENT – RENOVATION OF A FORMER SCHOOLBUILDING INTO YOUTH HOUSING</a:t>
            </a:r>
            <a:endParaRPr lang="nl-NL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3BFE555-2533-4F0C-BB39-9B41C67425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 rtlCol="0"/>
          <a:lstStyle/>
          <a:p>
            <a:pPr rtl="0"/>
            <a:r>
              <a:rPr lang="nl-BE"/>
              <a:t>2024</a:t>
            </a:r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962DDF6-E1BF-42A8-8AE8-2E826C47D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nl-NL" smtClean="0"/>
              <a:pPr rtl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074301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279_TF22581678_Win32" id="{7CA5B2A9-55F7-42F3-A407-6256880A8833}" vid="{FB958BBB-D83A-4288-8E49-DFD0EBC655B4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4B1648-C213-44D3-9464-4287A4D41EE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AF71F79-8D13-4C55-9450-609041DE5A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6B531D-03AC-47F6-A16F-C6773C191BB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Terugblikontwerp</Template>
  <TotalTime>0</TotalTime>
  <Words>463</Words>
  <Application>Microsoft Office PowerPoint</Application>
  <PresentationFormat>Breedbeeld</PresentationFormat>
  <Paragraphs>105</Paragraphs>
  <Slides>16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RetrospectVTI</vt:lpstr>
      <vt:lpstr>EPE – Carpenter trade</vt:lpstr>
      <vt:lpstr>Content</vt:lpstr>
      <vt:lpstr>Document list K12_H6_E0_N01 </vt:lpstr>
      <vt:lpstr>Time schedule carpenter trade K12_H6_E0_N02</vt:lpstr>
      <vt:lpstr>Building site plan K01_H1_EX_N01</vt:lpstr>
      <vt:lpstr>Floor plans</vt:lpstr>
      <vt:lpstr>Exterior glass window on ground floor</vt:lpstr>
      <vt:lpstr>Exterior fire escape door on first floor</vt:lpstr>
      <vt:lpstr>Exterior wall and column insulation – Partition wall, shaft and bathroom connection</vt:lpstr>
      <vt:lpstr>Roof plans</vt:lpstr>
      <vt:lpstr>Roof ridge</vt:lpstr>
      <vt:lpstr>Roof eave</vt:lpstr>
      <vt:lpstr>Roof gable</vt:lpstr>
      <vt:lpstr>Roof skylight</vt:lpstr>
      <vt:lpstr>Documents regarding law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EPE – Carpenter trade</dc:title>
  <dc:creator>Andreas Vuylsteke (341960)</dc:creator>
  <cp:lastModifiedBy>Andreas Vuylsteke (341960)</cp:lastModifiedBy>
  <cp:revision>4</cp:revision>
  <dcterms:created xsi:type="dcterms:W3CDTF">2024-01-09T17:34:07Z</dcterms:created>
  <dcterms:modified xsi:type="dcterms:W3CDTF">2024-01-09T21:54:45Z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